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906000" cy="6858000" type="A4"/>
  <p:notesSz cx="6797675" cy="9926638"/>
  <p:defaultTextStyle>
    <a:defPPr>
      <a:defRPr lang="en-US"/>
    </a:defPPr>
    <a:lvl1pPr marL="0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11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DF3E3-ABC3-4664-A3B3-BB7C83810F7E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62AED-B3D1-467C-849F-249B05F752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19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803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90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348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7123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813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529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16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493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7285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726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94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E50F1-ED3F-4051-A1B8-43889288772C}" type="datetimeFigureOut">
              <a:rPr lang="en-GB" smtClean="0"/>
              <a:t>15/01/2020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02BD0-5434-448C-AD52-676A02BCD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59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902154" y="1487129"/>
            <a:ext cx="1209947" cy="7535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PIL I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000109" y="1091214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Control (120)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000109" y="1627758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Advice List (120)</a:t>
            </a:r>
          </a:p>
        </p:txBody>
      </p:sp>
      <p:cxnSp>
        <p:nvCxnSpPr>
          <p:cNvPr id="11" name="Straight Arrow Connector 10"/>
          <p:cNvCxnSpPr>
            <a:stCxn id="4" idx="3"/>
            <a:endCxn id="7" idx="1"/>
          </p:cNvCxnSpPr>
          <p:nvPr/>
        </p:nvCxnSpPr>
        <p:spPr>
          <a:xfrm flipV="1">
            <a:off x="2112103" y="1327365"/>
            <a:ext cx="888008" cy="536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3"/>
            <a:endCxn id="9" idx="1"/>
          </p:cNvCxnSpPr>
          <p:nvPr/>
        </p:nvCxnSpPr>
        <p:spPr>
          <a:xfrm flipV="1">
            <a:off x="2112103" y="1863910"/>
            <a:ext cx="88800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</p:cNvCxnSpPr>
          <p:nvPr/>
        </p:nvCxnSpPr>
        <p:spPr>
          <a:xfrm>
            <a:off x="2112103" y="1863911"/>
            <a:ext cx="888008" cy="612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065321" y="1625217"/>
            <a:ext cx="956800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63" dirty="0"/>
              <a:t>12 </a:t>
            </a:r>
          </a:p>
          <a:p>
            <a:pPr algn="ctr"/>
            <a:r>
              <a:rPr lang="en-GB" sz="1463" dirty="0"/>
              <a:t>Sentences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000109" y="2160975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Cloze Map (120)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902154" y="3256057"/>
            <a:ext cx="1209947" cy="7535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PIL II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3000109" y="2868233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Control (120)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3000109" y="3396686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Advice List (120)</a:t>
            </a:r>
          </a:p>
        </p:txBody>
      </p:sp>
      <p:cxnSp>
        <p:nvCxnSpPr>
          <p:cNvPr id="34" name="Straight Arrow Connector 33"/>
          <p:cNvCxnSpPr>
            <a:stCxn id="31" idx="3"/>
            <a:endCxn id="32" idx="1"/>
          </p:cNvCxnSpPr>
          <p:nvPr/>
        </p:nvCxnSpPr>
        <p:spPr>
          <a:xfrm flipV="1">
            <a:off x="2112103" y="3104386"/>
            <a:ext cx="888008" cy="528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1" idx="3"/>
            <a:endCxn id="33" idx="1"/>
          </p:cNvCxnSpPr>
          <p:nvPr/>
        </p:nvCxnSpPr>
        <p:spPr>
          <a:xfrm flipV="1">
            <a:off x="2112103" y="3632839"/>
            <a:ext cx="88800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1" idx="3"/>
          </p:cNvCxnSpPr>
          <p:nvPr/>
        </p:nvCxnSpPr>
        <p:spPr>
          <a:xfrm>
            <a:off x="2112103" y="3632840"/>
            <a:ext cx="888008" cy="612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065321" y="3394146"/>
            <a:ext cx="956800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63" dirty="0"/>
              <a:t>12 </a:t>
            </a:r>
          </a:p>
          <a:p>
            <a:pPr algn="ctr"/>
            <a:r>
              <a:rPr lang="en-GB" sz="1463" dirty="0"/>
              <a:t>Sentences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3000109" y="3929903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Cloze Map(120)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70547" y="5024986"/>
            <a:ext cx="1209947" cy="7535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PIL III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2968502" y="4627977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Control (120)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2968502" y="5165615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Advice List (120)</a:t>
            </a:r>
          </a:p>
        </p:txBody>
      </p:sp>
      <p:cxnSp>
        <p:nvCxnSpPr>
          <p:cNvPr id="42" name="Straight Arrow Connector 41"/>
          <p:cNvCxnSpPr>
            <a:stCxn id="39" idx="3"/>
            <a:endCxn id="40" idx="1"/>
          </p:cNvCxnSpPr>
          <p:nvPr/>
        </p:nvCxnSpPr>
        <p:spPr>
          <a:xfrm flipV="1">
            <a:off x="2080496" y="4864127"/>
            <a:ext cx="888008" cy="537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9" idx="3"/>
            <a:endCxn id="41" idx="1"/>
          </p:cNvCxnSpPr>
          <p:nvPr/>
        </p:nvCxnSpPr>
        <p:spPr>
          <a:xfrm flipV="1">
            <a:off x="2080496" y="5401767"/>
            <a:ext cx="88800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9" idx="3"/>
          </p:cNvCxnSpPr>
          <p:nvPr/>
        </p:nvCxnSpPr>
        <p:spPr>
          <a:xfrm>
            <a:off x="2080496" y="5401768"/>
            <a:ext cx="888008" cy="612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033714" y="5163075"/>
            <a:ext cx="956800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63" dirty="0"/>
              <a:t>12 </a:t>
            </a:r>
          </a:p>
          <a:p>
            <a:pPr algn="ctr"/>
            <a:r>
              <a:rPr lang="en-GB" sz="1463" dirty="0"/>
              <a:t>Sentences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2968502" y="5698832"/>
            <a:ext cx="994138" cy="4723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63" dirty="0"/>
              <a:t>Cloze Map (120)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4878717" y="1091212"/>
            <a:ext cx="1755000" cy="99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Omit 1</a:t>
            </a:r>
            <a:r>
              <a:rPr lang="en-GB" sz="1463" baseline="30000" dirty="0"/>
              <a:t>st</a:t>
            </a:r>
            <a:r>
              <a:rPr lang="en-GB" sz="1463" dirty="0"/>
              <a:t> Word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4878717" y="2458974"/>
            <a:ext cx="1755000" cy="99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Omit 2</a:t>
            </a:r>
            <a:r>
              <a:rPr lang="en-GB" sz="1463" baseline="30000" dirty="0"/>
              <a:t>nd</a:t>
            </a:r>
            <a:r>
              <a:rPr lang="en-GB" sz="1463" dirty="0"/>
              <a:t>  Word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4878717" y="3826737"/>
            <a:ext cx="1755000" cy="99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Omit 3</a:t>
            </a:r>
            <a:r>
              <a:rPr lang="en-GB" sz="1463" baseline="30000" dirty="0"/>
              <a:t>rd</a:t>
            </a:r>
            <a:r>
              <a:rPr lang="en-GB" sz="1463" dirty="0"/>
              <a:t>  Word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4878717" y="5176634"/>
            <a:ext cx="1755000" cy="99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Omit 4</a:t>
            </a:r>
            <a:r>
              <a:rPr lang="en-GB" sz="1463" baseline="30000" dirty="0"/>
              <a:t>th</a:t>
            </a:r>
            <a:r>
              <a:rPr lang="en-GB" sz="1463" dirty="0"/>
              <a:t>  Word</a:t>
            </a:r>
          </a:p>
        </p:txBody>
      </p:sp>
      <p:cxnSp>
        <p:nvCxnSpPr>
          <p:cNvPr id="59" name="Straight Arrow Connector 58"/>
          <p:cNvCxnSpPr>
            <a:stCxn id="7" idx="3"/>
            <a:endCxn id="50" idx="1"/>
          </p:cNvCxnSpPr>
          <p:nvPr/>
        </p:nvCxnSpPr>
        <p:spPr>
          <a:xfrm>
            <a:off x="3994249" y="1327367"/>
            <a:ext cx="884470" cy="261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3"/>
            <a:endCxn id="51" idx="1"/>
          </p:cNvCxnSpPr>
          <p:nvPr/>
        </p:nvCxnSpPr>
        <p:spPr>
          <a:xfrm>
            <a:off x="3994249" y="1327365"/>
            <a:ext cx="884470" cy="1628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7" idx="3"/>
            <a:endCxn id="52" idx="1"/>
          </p:cNvCxnSpPr>
          <p:nvPr/>
        </p:nvCxnSpPr>
        <p:spPr>
          <a:xfrm>
            <a:off x="3994249" y="1327365"/>
            <a:ext cx="884470" cy="2996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7" idx="3"/>
            <a:endCxn id="53" idx="1"/>
          </p:cNvCxnSpPr>
          <p:nvPr/>
        </p:nvCxnSpPr>
        <p:spPr>
          <a:xfrm>
            <a:off x="3994249" y="1327365"/>
            <a:ext cx="884470" cy="4346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9" idx="3"/>
            <a:endCxn id="50" idx="1"/>
          </p:cNvCxnSpPr>
          <p:nvPr/>
        </p:nvCxnSpPr>
        <p:spPr>
          <a:xfrm flipV="1">
            <a:off x="3994249" y="1588462"/>
            <a:ext cx="884470" cy="275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9" idx="3"/>
            <a:endCxn id="51" idx="1"/>
          </p:cNvCxnSpPr>
          <p:nvPr/>
        </p:nvCxnSpPr>
        <p:spPr>
          <a:xfrm>
            <a:off x="3994249" y="1863910"/>
            <a:ext cx="884470" cy="10923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9" idx="3"/>
            <a:endCxn id="52" idx="1"/>
          </p:cNvCxnSpPr>
          <p:nvPr/>
        </p:nvCxnSpPr>
        <p:spPr>
          <a:xfrm>
            <a:off x="3994249" y="1863910"/>
            <a:ext cx="884470" cy="2460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9" idx="3"/>
            <a:endCxn id="53" idx="1"/>
          </p:cNvCxnSpPr>
          <p:nvPr/>
        </p:nvCxnSpPr>
        <p:spPr>
          <a:xfrm>
            <a:off x="3994249" y="1863910"/>
            <a:ext cx="884470" cy="3809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7" idx="3"/>
            <a:endCxn id="50" idx="1"/>
          </p:cNvCxnSpPr>
          <p:nvPr/>
        </p:nvCxnSpPr>
        <p:spPr>
          <a:xfrm flipV="1">
            <a:off x="3994249" y="1588464"/>
            <a:ext cx="884470" cy="808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17" idx="3"/>
            <a:endCxn id="51" idx="1"/>
          </p:cNvCxnSpPr>
          <p:nvPr/>
        </p:nvCxnSpPr>
        <p:spPr>
          <a:xfrm>
            <a:off x="3994249" y="2397125"/>
            <a:ext cx="884470" cy="559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7" idx="3"/>
            <a:endCxn id="52" idx="1"/>
          </p:cNvCxnSpPr>
          <p:nvPr/>
        </p:nvCxnSpPr>
        <p:spPr>
          <a:xfrm>
            <a:off x="3994249" y="2397125"/>
            <a:ext cx="884470" cy="1926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7" idx="3"/>
            <a:endCxn id="53" idx="1"/>
          </p:cNvCxnSpPr>
          <p:nvPr/>
        </p:nvCxnSpPr>
        <p:spPr>
          <a:xfrm>
            <a:off x="3994249" y="2397125"/>
            <a:ext cx="884470" cy="3276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32" idx="3"/>
            <a:endCxn id="50" idx="1"/>
          </p:cNvCxnSpPr>
          <p:nvPr/>
        </p:nvCxnSpPr>
        <p:spPr>
          <a:xfrm flipV="1">
            <a:off x="3994249" y="1588465"/>
            <a:ext cx="884470" cy="1515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32" idx="3"/>
            <a:endCxn id="51" idx="1"/>
          </p:cNvCxnSpPr>
          <p:nvPr/>
        </p:nvCxnSpPr>
        <p:spPr>
          <a:xfrm flipV="1">
            <a:off x="3994249" y="2956224"/>
            <a:ext cx="884470" cy="148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32" idx="3"/>
            <a:endCxn id="52" idx="1"/>
          </p:cNvCxnSpPr>
          <p:nvPr/>
        </p:nvCxnSpPr>
        <p:spPr>
          <a:xfrm>
            <a:off x="3994249" y="3104384"/>
            <a:ext cx="884470" cy="1219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32" idx="3"/>
            <a:endCxn id="53" idx="1"/>
          </p:cNvCxnSpPr>
          <p:nvPr/>
        </p:nvCxnSpPr>
        <p:spPr>
          <a:xfrm>
            <a:off x="3994249" y="3104384"/>
            <a:ext cx="884470" cy="2569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33" idx="3"/>
            <a:endCxn id="50" idx="1"/>
          </p:cNvCxnSpPr>
          <p:nvPr/>
        </p:nvCxnSpPr>
        <p:spPr>
          <a:xfrm flipV="1">
            <a:off x="3994249" y="1588465"/>
            <a:ext cx="884470" cy="2044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33" idx="3"/>
            <a:endCxn id="51" idx="1"/>
          </p:cNvCxnSpPr>
          <p:nvPr/>
        </p:nvCxnSpPr>
        <p:spPr>
          <a:xfrm flipV="1">
            <a:off x="3994249" y="2956224"/>
            <a:ext cx="884470" cy="676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33" idx="3"/>
            <a:endCxn id="52" idx="1"/>
          </p:cNvCxnSpPr>
          <p:nvPr/>
        </p:nvCxnSpPr>
        <p:spPr>
          <a:xfrm>
            <a:off x="3994249" y="3632837"/>
            <a:ext cx="884470" cy="691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33" idx="3"/>
            <a:endCxn id="53" idx="1"/>
          </p:cNvCxnSpPr>
          <p:nvPr/>
        </p:nvCxnSpPr>
        <p:spPr>
          <a:xfrm>
            <a:off x="3994249" y="3632837"/>
            <a:ext cx="884470" cy="2041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38" idx="3"/>
            <a:endCxn id="50" idx="1"/>
          </p:cNvCxnSpPr>
          <p:nvPr/>
        </p:nvCxnSpPr>
        <p:spPr>
          <a:xfrm flipV="1">
            <a:off x="3994249" y="1588463"/>
            <a:ext cx="884470" cy="2577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38" idx="3"/>
            <a:endCxn id="51" idx="1"/>
          </p:cNvCxnSpPr>
          <p:nvPr/>
        </p:nvCxnSpPr>
        <p:spPr>
          <a:xfrm flipV="1">
            <a:off x="3994249" y="2956226"/>
            <a:ext cx="884470" cy="1209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38" idx="3"/>
            <a:endCxn id="52" idx="1"/>
          </p:cNvCxnSpPr>
          <p:nvPr/>
        </p:nvCxnSpPr>
        <p:spPr>
          <a:xfrm>
            <a:off x="3994249" y="4166056"/>
            <a:ext cx="884470" cy="157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38" idx="3"/>
            <a:endCxn id="53" idx="1"/>
          </p:cNvCxnSpPr>
          <p:nvPr/>
        </p:nvCxnSpPr>
        <p:spPr>
          <a:xfrm>
            <a:off x="3994249" y="4166056"/>
            <a:ext cx="884470" cy="1507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40" idx="3"/>
            <a:endCxn id="50" idx="1"/>
          </p:cNvCxnSpPr>
          <p:nvPr/>
        </p:nvCxnSpPr>
        <p:spPr>
          <a:xfrm flipV="1">
            <a:off x="3962639" y="1588465"/>
            <a:ext cx="916078" cy="3275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40" idx="3"/>
            <a:endCxn id="51" idx="1"/>
          </p:cNvCxnSpPr>
          <p:nvPr/>
        </p:nvCxnSpPr>
        <p:spPr>
          <a:xfrm flipV="1">
            <a:off x="3962639" y="2956224"/>
            <a:ext cx="916078" cy="1907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40" idx="3"/>
            <a:endCxn id="52" idx="1"/>
          </p:cNvCxnSpPr>
          <p:nvPr/>
        </p:nvCxnSpPr>
        <p:spPr>
          <a:xfrm flipV="1">
            <a:off x="3962639" y="4323987"/>
            <a:ext cx="916078" cy="540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40" idx="3"/>
            <a:endCxn id="53" idx="1"/>
          </p:cNvCxnSpPr>
          <p:nvPr/>
        </p:nvCxnSpPr>
        <p:spPr>
          <a:xfrm>
            <a:off x="3962639" y="4864127"/>
            <a:ext cx="916078" cy="809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41" idx="3"/>
            <a:endCxn id="50" idx="1"/>
          </p:cNvCxnSpPr>
          <p:nvPr/>
        </p:nvCxnSpPr>
        <p:spPr>
          <a:xfrm flipV="1">
            <a:off x="3962639" y="1588462"/>
            <a:ext cx="916078" cy="3813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41" idx="3"/>
            <a:endCxn id="51" idx="1"/>
          </p:cNvCxnSpPr>
          <p:nvPr/>
        </p:nvCxnSpPr>
        <p:spPr>
          <a:xfrm flipV="1">
            <a:off x="3962639" y="2956226"/>
            <a:ext cx="916078" cy="2445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>
            <a:stCxn id="41" idx="3"/>
            <a:endCxn id="52" idx="1"/>
          </p:cNvCxnSpPr>
          <p:nvPr/>
        </p:nvCxnSpPr>
        <p:spPr>
          <a:xfrm flipV="1">
            <a:off x="3962639" y="4323989"/>
            <a:ext cx="916078" cy="1077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41" idx="3"/>
            <a:endCxn id="53" idx="1"/>
          </p:cNvCxnSpPr>
          <p:nvPr/>
        </p:nvCxnSpPr>
        <p:spPr>
          <a:xfrm>
            <a:off x="3962639" y="5401768"/>
            <a:ext cx="916078" cy="272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>
            <a:stCxn id="46" idx="3"/>
            <a:endCxn id="50" idx="1"/>
          </p:cNvCxnSpPr>
          <p:nvPr/>
        </p:nvCxnSpPr>
        <p:spPr>
          <a:xfrm flipV="1">
            <a:off x="3962639" y="1588464"/>
            <a:ext cx="916078" cy="4346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46" idx="3"/>
            <a:endCxn id="51" idx="1"/>
          </p:cNvCxnSpPr>
          <p:nvPr/>
        </p:nvCxnSpPr>
        <p:spPr>
          <a:xfrm flipV="1">
            <a:off x="3962639" y="2956224"/>
            <a:ext cx="916078" cy="2978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46" idx="3"/>
            <a:endCxn id="52" idx="1"/>
          </p:cNvCxnSpPr>
          <p:nvPr/>
        </p:nvCxnSpPr>
        <p:spPr>
          <a:xfrm flipV="1">
            <a:off x="3962639" y="4323987"/>
            <a:ext cx="916078" cy="1610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>
            <a:stCxn id="46" idx="3"/>
            <a:endCxn id="53" idx="1"/>
          </p:cNvCxnSpPr>
          <p:nvPr/>
        </p:nvCxnSpPr>
        <p:spPr>
          <a:xfrm flipV="1">
            <a:off x="3962639" y="5673884"/>
            <a:ext cx="916078" cy="261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endCxn id="17" idx="3"/>
          </p:cNvCxnSpPr>
          <p:nvPr/>
        </p:nvCxnSpPr>
        <p:spPr>
          <a:xfrm flipH="1">
            <a:off x="3994249" y="1943862"/>
            <a:ext cx="884470" cy="45326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>
            <a:endCxn id="38" idx="3"/>
          </p:cNvCxnSpPr>
          <p:nvPr/>
        </p:nvCxnSpPr>
        <p:spPr>
          <a:xfrm flipH="1">
            <a:off x="3994249" y="1957604"/>
            <a:ext cx="884470" cy="220845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endCxn id="46" idx="3"/>
          </p:cNvCxnSpPr>
          <p:nvPr/>
        </p:nvCxnSpPr>
        <p:spPr>
          <a:xfrm flipH="1">
            <a:off x="3962639" y="1918913"/>
            <a:ext cx="916078" cy="401606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H="1" flipV="1">
            <a:off x="3994249" y="2397125"/>
            <a:ext cx="884470" cy="94341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endCxn id="38" idx="3"/>
          </p:cNvCxnSpPr>
          <p:nvPr/>
        </p:nvCxnSpPr>
        <p:spPr>
          <a:xfrm flipH="1">
            <a:off x="3994249" y="3353794"/>
            <a:ext cx="884470" cy="81226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endCxn id="46" idx="3"/>
          </p:cNvCxnSpPr>
          <p:nvPr/>
        </p:nvCxnSpPr>
        <p:spPr>
          <a:xfrm flipH="1">
            <a:off x="3962639" y="3371738"/>
            <a:ext cx="916078" cy="256324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endCxn id="17" idx="3"/>
          </p:cNvCxnSpPr>
          <p:nvPr/>
        </p:nvCxnSpPr>
        <p:spPr>
          <a:xfrm flipH="1" flipV="1">
            <a:off x="3994249" y="2397127"/>
            <a:ext cx="884470" cy="230012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38" idx="3"/>
          </p:cNvCxnSpPr>
          <p:nvPr/>
        </p:nvCxnSpPr>
        <p:spPr>
          <a:xfrm flipH="1" flipV="1">
            <a:off x="3994249" y="4166056"/>
            <a:ext cx="884470" cy="55201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6" idx="3"/>
          </p:cNvCxnSpPr>
          <p:nvPr/>
        </p:nvCxnSpPr>
        <p:spPr>
          <a:xfrm flipH="1">
            <a:off x="3962639" y="4752254"/>
            <a:ext cx="916078" cy="118272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endCxn id="46" idx="3"/>
          </p:cNvCxnSpPr>
          <p:nvPr/>
        </p:nvCxnSpPr>
        <p:spPr>
          <a:xfrm flipH="1" flipV="1">
            <a:off x="3962639" y="5934984"/>
            <a:ext cx="916078" cy="7821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endCxn id="38" idx="3"/>
          </p:cNvCxnSpPr>
          <p:nvPr/>
        </p:nvCxnSpPr>
        <p:spPr>
          <a:xfrm flipH="1" flipV="1">
            <a:off x="3994249" y="4166054"/>
            <a:ext cx="884470" cy="184714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endCxn id="17" idx="3"/>
          </p:cNvCxnSpPr>
          <p:nvPr/>
        </p:nvCxnSpPr>
        <p:spPr>
          <a:xfrm flipH="1" flipV="1">
            <a:off x="3994249" y="2397125"/>
            <a:ext cx="924086" cy="363215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423410" y="642938"/>
            <a:ext cx="57150" cy="5572125"/>
          </a:xfrm>
          <a:prstGeom prst="line">
            <a:avLst/>
          </a:prstGeom>
          <a:ln w="222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7028356" y="642938"/>
            <a:ext cx="57150" cy="5572125"/>
          </a:xfrm>
          <a:prstGeom prst="line">
            <a:avLst/>
          </a:prstGeom>
          <a:ln w="222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4709160" y="597216"/>
            <a:ext cx="1980607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63" dirty="0"/>
              <a:t>Reading Skill Validation </a:t>
            </a:r>
          </a:p>
          <a:p>
            <a:pPr algn="ctr"/>
            <a:r>
              <a:rPr lang="en-GB" sz="1463" dirty="0"/>
              <a:t>(Cloze Procedure)</a:t>
            </a:r>
          </a:p>
        </p:txBody>
      </p:sp>
    </p:spTree>
    <p:extLst>
      <p:ext uri="{BB962C8B-B14F-4D97-AF65-F5344CB8AC3E}">
        <p14:creationId xmlns:p14="http://schemas.microsoft.com/office/powerpoint/2010/main" val="332044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18958" y="716952"/>
            <a:ext cx="742950" cy="3927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3 PILS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7300" y="1401527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Sentences &gt;15worsds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92521" y="2165151"/>
            <a:ext cx="1528355" cy="20696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9 Sentences per leaflet: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3 difficulty levels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3 sentences per level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7300" y="2327842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Relevant Sentences:</a:t>
            </a:r>
          </a:p>
          <a:p>
            <a:pPr algn="ctr"/>
            <a:r>
              <a:rPr lang="en-GB" sz="975" dirty="0"/>
              <a:t>EQIP Category</a:t>
            </a:r>
            <a:endParaRPr lang="en-GB" sz="1463" dirty="0"/>
          </a:p>
        </p:txBody>
      </p:sp>
      <p:sp>
        <p:nvSpPr>
          <p:cNvPr id="8" name="Rounded Rectangle 7"/>
          <p:cNvSpPr/>
          <p:nvPr/>
        </p:nvSpPr>
        <p:spPr>
          <a:xfrm>
            <a:off x="217300" y="3254157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Readability Score Agreement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035250" y="1724686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Group 1:</a:t>
            </a:r>
          </a:p>
          <a:p>
            <a:pPr algn="ctr"/>
            <a:r>
              <a:rPr lang="en-GB" sz="1463" dirty="0"/>
              <a:t>No Support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035250" y="2828498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Group 2:</a:t>
            </a:r>
          </a:p>
          <a:p>
            <a:pPr algn="ctr"/>
            <a:r>
              <a:rPr lang="en-GB" sz="1463" dirty="0"/>
              <a:t>Tip List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035250" y="4080900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Group 3:</a:t>
            </a:r>
          </a:p>
          <a:p>
            <a:pPr algn="ctr"/>
            <a:r>
              <a:rPr lang="en-GB" sz="1463" dirty="0"/>
              <a:t>Cloze Map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821532" y="3566004"/>
            <a:ext cx="1781312" cy="25187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Task2 – Revise 3 sentences (1 of 6 possible orders)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Easy/Medium/Hard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Easy/Hard/Medium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Medium/Easy/Hard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Medium/Hard/Easy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Hard/Easy/Medium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Hard/Medium/Easy</a:t>
            </a:r>
          </a:p>
          <a:p>
            <a:r>
              <a:rPr lang="en-GB" sz="1138" dirty="0"/>
              <a:t>To calculate learning &amp; fatigue effects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821532" y="721145"/>
            <a:ext cx="1781312" cy="26533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Task1 – Complete 3 sentences(1 of 5 possible variations)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Replacing 1</a:t>
            </a:r>
            <a:r>
              <a:rPr lang="en-GB" sz="1138" baseline="30000" dirty="0"/>
              <a:t>st</a:t>
            </a:r>
            <a:r>
              <a:rPr lang="en-GB" sz="1138" dirty="0"/>
              <a:t>,5</a:t>
            </a:r>
            <a:r>
              <a:rPr lang="en-GB" sz="1138" baseline="30000" dirty="0"/>
              <a:t>th</a:t>
            </a:r>
            <a:r>
              <a:rPr lang="en-GB" sz="1138" dirty="0"/>
              <a:t> ...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Replacing 2</a:t>
            </a:r>
            <a:r>
              <a:rPr lang="en-GB" sz="1138" baseline="30000" dirty="0"/>
              <a:t>nd</a:t>
            </a:r>
            <a:r>
              <a:rPr lang="en-GB" sz="1138" dirty="0"/>
              <a:t>,6</a:t>
            </a:r>
            <a:r>
              <a:rPr lang="en-GB" sz="1138" baseline="30000" dirty="0"/>
              <a:t>th</a:t>
            </a:r>
            <a:r>
              <a:rPr lang="en-GB" sz="1138" dirty="0"/>
              <a:t>...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Replacing 3</a:t>
            </a:r>
            <a:r>
              <a:rPr lang="en-GB" sz="1138" baseline="30000" dirty="0"/>
              <a:t>rd</a:t>
            </a:r>
            <a:r>
              <a:rPr lang="en-GB" sz="1138" dirty="0"/>
              <a:t>,7</a:t>
            </a:r>
            <a:r>
              <a:rPr lang="en-GB" sz="1138" baseline="30000" dirty="0"/>
              <a:t>th</a:t>
            </a:r>
            <a:r>
              <a:rPr lang="en-GB" sz="1138" dirty="0"/>
              <a:t>...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Replacing 4</a:t>
            </a:r>
            <a:r>
              <a:rPr lang="en-GB" sz="1138" baseline="30000" dirty="0"/>
              <a:t>th</a:t>
            </a:r>
            <a:r>
              <a:rPr lang="en-GB" sz="1138" dirty="0"/>
              <a:t>,8</a:t>
            </a:r>
            <a:r>
              <a:rPr lang="en-GB" sz="1138" baseline="30000" dirty="0"/>
              <a:t>th</a:t>
            </a:r>
            <a:r>
              <a:rPr lang="en-GB" sz="1138" dirty="0"/>
              <a:t>...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Replacing 9</a:t>
            </a:r>
            <a:r>
              <a:rPr lang="en-GB" sz="1138" baseline="30000" dirty="0"/>
              <a:t>th</a:t>
            </a:r>
            <a:r>
              <a:rPr lang="en-GB" sz="1138" dirty="0"/>
              <a:t>,14</a:t>
            </a:r>
            <a:r>
              <a:rPr lang="en-GB" sz="1138" baseline="30000" dirty="0"/>
              <a:t>th</a:t>
            </a:r>
            <a:r>
              <a:rPr lang="en-GB" sz="1138" dirty="0"/>
              <a:t>...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endParaRPr lang="en-GB" sz="1138" dirty="0"/>
          </a:p>
          <a:p>
            <a:r>
              <a:rPr lang="en-GB" sz="1138" dirty="0"/>
              <a:t>To create a full Cloze Map for the 3</a:t>
            </a:r>
            <a:r>
              <a:rPr lang="en-GB" sz="1138" baseline="30000" dirty="0"/>
              <a:t>rd</a:t>
            </a:r>
            <a:r>
              <a:rPr lang="en-GB" sz="1138" dirty="0"/>
              <a:t> Group &amp; validate the reviser reading skill.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47884" y="721144"/>
            <a:ext cx="1701709" cy="26533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Analyse: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Learning &amp; fatigue effects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Technique effect on readability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Correlation: task time vs difficulty level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Demographic effect on readability</a:t>
            </a:r>
          </a:p>
          <a:p>
            <a:pPr marL="278606" indent="-278606">
              <a:buFont typeface="+mj-lt"/>
              <a:buAutoNum type="arabicPeriod"/>
            </a:pPr>
            <a:endParaRPr lang="en-GB" sz="1138" dirty="0"/>
          </a:p>
        </p:txBody>
      </p:sp>
      <p:sp>
        <p:nvSpPr>
          <p:cNvPr id="17" name="Rounded Rectangle 16"/>
          <p:cNvSpPr/>
          <p:nvPr/>
        </p:nvSpPr>
        <p:spPr>
          <a:xfrm>
            <a:off x="8000641" y="3566001"/>
            <a:ext cx="1748951" cy="25187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Analyse: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Assessment of reviser reading skill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Learning &amp; fatigue effects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Cloze viability to identify jargon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Correlation: task time vs difficulty level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Demographic effect on readability</a:t>
            </a:r>
          </a:p>
          <a:p>
            <a:pPr marL="278606" indent="-278606">
              <a:buFont typeface="+mj-lt"/>
              <a:buAutoNum type="arabicPeriod"/>
            </a:pPr>
            <a:endParaRPr lang="en-GB" sz="1138" dirty="0"/>
          </a:p>
        </p:txBody>
      </p:sp>
      <p:cxnSp>
        <p:nvCxnSpPr>
          <p:cNvPr id="26" name="Straight Arrow Connector 25"/>
          <p:cNvCxnSpPr>
            <a:stCxn id="4" idx="2"/>
            <a:endCxn id="5" idx="0"/>
          </p:cNvCxnSpPr>
          <p:nvPr/>
        </p:nvCxnSpPr>
        <p:spPr>
          <a:xfrm>
            <a:off x="790433" y="1109654"/>
            <a:ext cx="0" cy="2918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2"/>
            <a:endCxn id="7" idx="0"/>
          </p:cNvCxnSpPr>
          <p:nvPr/>
        </p:nvCxnSpPr>
        <p:spPr>
          <a:xfrm>
            <a:off x="790433" y="2144477"/>
            <a:ext cx="0" cy="1833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2"/>
            <a:endCxn id="8" idx="0"/>
          </p:cNvCxnSpPr>
          <p:nvPr/>
        </p:nvCxnSpPr>
        <p:spPr>
          <a:xfrm>
            <a:off x="790433" y="3070792"/>
            <a:ext cx="0" cy="1833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17" idx="1"/>
          </p:cNvCxnSpPr>
          <p:nvPr/>
        </p:nvCxnSpPr>
        <p:spPr>
          <a:xfrm flipV="1">
            <a:off x="7602847" y="4825386"/>
            <a:ext cx="39779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4" idx="3"/>
            <a:endCxn id="15" idx="1"/>
          </p:cNvCxnSpPr>
          <p:nvPr/>
        </p:nvCxnSpPr>
        <p:spPr>
          <a:xfrm flipV="1">
            <a:off x="7602845" y="2047841"/>
            <a:ext cx="445037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8" idx="3"/>
            <a:endCxn id="6" idx="1"/>
          </p:cNvCxnSpPr>
          <p:nvPr/>
        </p:nvCxnSpPr>
        <p:spPr>
          <a:xfrm flipV="1">
            <a:off x="1363567" y="3199974"/>
            <a:ext cx="728956" cy="4256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" idx="3"/>
            <a:endCxn id="10" idx="1"/>
          </p:cNvCxnSpPr>
          <p:nvPr/>
        </p:nvCxnSpPr>
        <p:spPr>
          <a:xfrm flipV="1">
            <a:off x="3620876" y="2096163"/>
            <a:ext cx="414373" cy="11038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" idx="3"/>
            <a:endCxn id="11" idx="1"/>
          </p:cNvCxnSpPr>
          <p:nvPr/>
        </p:nvCxnSpPr>
        <p:spPr>
          <a:xfrm>
            <a:off x="3620876" y="3199973"/>
            <a:ext cx="41437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" idx="3"/>
            <a:endCxn id="12" idx="1"/>
          </p:cNvCxnSpPr>
          <p:nvPr/>
        </p:nvCxnSpPr>
        <p:spPr>
          <a:xfrm>
            <a:off x="3620876" y="3199973"/>
            <a:ext cx="414373" cy="12524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endCxn id="14" idx="1"/>
          </p:cNvCxnSpPr>
          <p:nvPr/>
        </p:nvCxnSpPr>
        <p:spPr>
          <a:xfrm flipV="1">
            <a:off x="5181515" y="2047841"/>
            <a:ext cx="640018" cy="1265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endCxn id="14" idx="1"/>
          </p:cNvCxnSpPr>
          <p:nvPr/>
        </p:nvCxnSpPr>
        <p:spPr>
          <a:xfrm flipV="1">
            <a:off x="5181515" y="2047839"/>
            <a:ext cx="640018" cy="12303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2" idx="3"/>
            <a:endCxn id="14" idx="1"/>
          </p:cNvCxnSpPr>
          <p:nvPr/>
        </p:nvCxnSpPr>
        <p:spPr>
          <a:xfrm flipV="1">
            <a:off x="5181515" y="2047840"/>
            <a:ext cx="640018" cy="2404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5743330" y="642938"/>
            <a:ext cx="4084468" cy="550048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GB" sz="1463" dirty="0"/>
              <a:t>EXPT 1</a:t>
            </a:r>
          </a:p>
        </p:txBody>
      </p:sp>
      <p:sp>
        <p:nvSpPr>
          <p:cNvPr id="88" name="Rectangle 87"/>
          <p:cNvSpPr/>
          <p:nvPr/>
        </p:nvSpPr>
        <p:spPr>
          <a:xfrm>
            <a:off x="3421478" y="5413461"/>
            <a:ext cx="1519274" cy="729961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GB" sz="1463" dirty="0"/>
              <a:t>EXPT2</a:t>
            </a:r>
          </a:p>
        </p:txBody>
      </p:sp>
      <p:cxnSp>
        <p:nvCxnSpPr>
          <p:cNvPr id="90" name="Straight Arrow Connector 89"/>
          <p:cNvCxnSpPr>
            <a:stCxn id="87" idx="1"/>
            <a:endCxn id="88" idx="3"/>
          </p:cNvCxnSpPr>
          <p:nvPr/>
        </p:nvCxnSpPr>
        <p:spPr>
          <a:xfrm flipH="1">
            <a:off x="4940755" y="3393179"/>
            <a:ext cx="802575" cy="2385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14" idx="2"/>
            <a:endCxn id="13" idx="0"/>
          </p:cNvCxnSpPr>
          <p:nvPr/>
        </p:nvCxnSpPr>
        <p:spPr>
          <a:xfrm>
            <a:off x="6712188" y="3374536"/>
            <a:ext cx="0" cy="1914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63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804569" y="1900580"/>
            <a:ext cx="1146265" cy="74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63" dirty="0"/>
              <a:t>Output: </a:t>
            </a:r>
            <a:r>
              <a:rPr lang="en-GB" sz="975" dirty="0"/>
              <a:t>Revised Sentences (3x9x9)</a:t>
            </a:r>
            <a:endParaRPr lang="en-GB" sz="1625" dirty="0"/>
          </a:p>
        </p:txBody>
      </p:sp>
      <p:sp>
        <p:nvSpPr>
          <p:cNvPr id="5" name="Rounded Rectangle 4"/>
          <p:cNvSpPr/>
          <p:nvPr/>
        </p:nvSpPr>
        <p:spPr>
          <a:xfrm>
            <a:off x="1618064" y="2979680"/>
            <a:ext cx="1528355" cy="20696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 err="1"/>
              <a:t>Expt</a:t>
            </a:r>
            <a:r>
              <a:rPr lang="en-GB" sz="1463" dirty="0"/>
              <a:t> 2:</a:t>
            </a:r>
          </a:p>
          <a:p>
            <a:r>
              <a:rPr lang="en-GB" sz="1138" dirty="0"/>
              <a:t>_________________</a:t>
            </a:r>
          </a:p>
          <a:p>
            <a:r>
              <a:rPr lang="en-GB" sz="1138" dirty="0"/>
              <a:t>Select 6 proposed revisions for each sentence: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975" dirty="0"/>
              <a:t>3 Lowest readability score.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975" dirty="0"/>
              <a:t>3 Random revisions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531673" y="2979680"/>
            <a:ext cx="1528355" cy="20696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Ask PIL Authors to rate the revisions: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Completeness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Tone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Readability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GB" sz="1138" dirty="0"/>
              <a:t>Importance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615515" y="2687806"/>
            <a:ext cx="1701709" cy="26533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63" dirty="0"/>
              <a:t>Analyse: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Which method gives the best support to PIL revisers?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For which kind of sentences is crowdsourcing revisions useful?</a:t>
            </a:r>
          </a:p>
          <a:p>
            <a:pPr marL="278606" indent="-278606">
              <a:buFont typeface="+mj-lt"/>
              <a:buAutoNum type="arabicPeriod"/>
            </a:pPr>
            <a:r>
              <a:rPr lang="en-GB" sz="1138" dirty="0"/>
              <a:t>How to select PIL revisers?</a:t>
            </a:r>
          </a:p>
        </p:txBody>
      </p: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>
            <a:off x="3146421" y="4014501"/>
            <a:ext cx="385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>
            <a:off x="2377702" y="2643530"/>
            <a:ext cx="4540" cy="336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 flipV="1">
            <a:off x="5060028" y="4014502"/>
            <a:ext cx="5554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618065" y="955415"/>
            <a:ext cx="1519274" cy="729961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GB" sz="1463" dirty="0"/>
              <a:t>EXPT1</a:t>
            </a:r>
          </a:p>
        </p:txBody>
      </p:sp>
      <p:cxnSp>
        <p:nvCxnSpPr>
          <p:cNvPr id="19" name="Straight Arrow Connector 18"/>
          <p:cNvCxnSpPr>
            <a:stCxn id="11" idx="2"/>
            <a:endCxn id="4" idx="0"/>
          </p:cNvCxnSpPr>
          <p:nvPr/>
        </p:nvCxnSpPr>
        <p:spPr>
          <a:xfrm>
            <a:off x="2377702" y="1685373"/>
            <a:ext cx="0" cy="215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00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12" y="604837"/>
            <a:ext cx="9553575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14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/>
          <p:cNvGrpSpPr/>
          <p:nvPr/>
        </p:nvGrpSpPr>
        <p:grpSpPr>
          <a:xfrm>
            <a:off x="287376" y="92119"/>
            <a:ext cx="9353003" cy="6517680"/>
            <a:chOff x="287376" y="92119"/>
            <a:chExt cx="9353003" cy="6517680"/>
          </a:xfrm>
        </p:grpSpPr>
        <p:sp>
          <p:nvSpPr>
            <p:cNvPr id="4" name="Rounded Rectangle 3"/>
            <p:cNvSpPr/>
            <p:nvPr/>
          </p:nvSpPr>
          <p:spPr>
            <a:xfrm>
              <a:off x="287376" y="468082"/>
              <a:ext cx="2460172" cy="77070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Assess if a </a:t>
              </a:r>
              <a:r>
                <a:rPr lang="en-GB" dirty="0" err="1" smtClean="0"/>
                <a:t>Webtool</a:t>
              </a:r>
              <a:r>
                <a:rPr lang="en-GB" dirty="0" smtClean="0"/>
                <a:t> can be used to collect PIL feedback</a:t>
              </a:r>
              <a:endParaRPr lang="en-GB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87376" y="2111826"/>
              <a:ext cx="2460173" cy="77070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Assess if a </a:t>
              </a:r>
              <a:r>
                <a:rPr lang="en-GB" dirty="0" err="1" smtClean="0"/>
                <a:t>Webtool</a:t>
              </a:r>
              <a:r>
                <a:rPr lang="en-GB" dirty="0" smtClean="0"/>
                <a:t> can to identify hard to read sentences</a:t>
              </a:r>
              <a:endParaRPr lang="en-GB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87377" y="3755570"/>
              <a:ext cx="2460172" cy="77070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Assess if a </a:t>
              </a:r>
              <a:r>
                <a:rPr lang="en-GB" dirty="0" err="1" smtClean="0"/>
                <a:t>Webtool</a:t>
              </a:r>
              <a:r>
                <a:rPr lang="en-GB" dirty="0" smtClean="0"/>
                <a:t> can be used revise hard to read sentences</a:t>
              </a:r>
              <a:endParaRPr lang="en-GB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87376" y="5399314"/>
              <a:ext cx="2460172" cy="77070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Assess if a </a:t>
              </a:r>
              <a:r>
                <a:rPr lang="en-GB" dirty="0" err="1" smtClean="0"/>
                <a:t>Webtool</a:t>
              </a:r>
              <a:r>
                <a:rPr lang="en-GB" dirty="0" smtClean="0"/>
                <a:t> can be used validate proposed revisions</a:t>
              </a:r>
              <a:endParaRPr lang="en-GB" dirty="0"/>
            </a:p>
          </p:txBody>
        </p:sp>
        <p:cxnSp>
          <p:nvCxnSpPr>
            <p:cNvPr id="10" name="Straight Arrow Connector 9"/>
            <p:cNvCxnSpPr>
              <a:stCxn id="4" idx="2"/>
              <a:endCxn id="6" idx="0"/>
            </p:cNvCxnSpPr>
            <p:nvPr/>
          </p:nvCxnSpPr>
          <p:spPr>
            <a:xfrm>
              <a:off x="1517462" y="1238791"/>
              <a:ext cx="1" cy="873035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6" idx="2"/>
              <a:endCxn id="7" idx="0"/>
            </p:cNvCxnSpPr>
            <p:nvPr/>
          </p:nvCxnSpPr>
          <p:spPr>
            <a:xfrm>
              <a:off x="1517463" y="2882535"/>
              <a:ext cx="0" cy="873035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2"/>
              <a:endCxn id="8" idx="0"/>
            </p:cNvCxnSpPr>
            <p:nvPr/>
          </p:nvCxnSpPr>
          <p:spPr>
            <a:xfrm flipH="1">
              <a:off x="1517462" y="4526279"/>
              <a:ext cx="1" cy="873035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/>
            <p:cNvSpPr/>
            <p:nvPr/>
          </p:nvSpPr>
          <p:spPr>
            <a:xfrm>
              <a:off x="3352794" y="115380"/>
              <a:ext cx="2878184" cy="14782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Compare the PIL feedback from a face-to-face group with feedback gathered through </a:t>
              </a:r>
              <a:r>
                <a:rPr lang="en-GB" dirty="0" err="1"/>
                <a:t>MTurk</a:t>
              </a:r>
              <a:endParaRPr lang="en-GB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352794" y="1759125"/>
              <a:ext cx="2878184" cy="147828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Employ content analysis to identify PIL sentences that require higher reading skill than the average in general population</a:t>
              </a:r>
              <a:endParaRPr lang="en-GB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352794" y="3454037"/>
              <a:ext cx="2878184" cy="136398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Present a selection of sentence with low readability to </a:t>
              </a:r>
              <a:r>
                <a:rPr lang="en-GB" dirty="0" err="1" smtClean="0"/>
                <a:t>MTurk</a:t>
              </a:r>
              <a:r>
                <a:rPr lang="en-GB" dirty="0" smtClean="0"/>
                <a:t> participants to revise them. </a:t>
              </a:r>
              <a:endParaRPr lang="en-GB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352794" y="4931228"/>
              <a:ext cx="2878184" cy="16785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Present proposed revisions to the original sentences to </a:t>
              </a:r>
              <a:r>
                <a:rPr lang="en-GB" dirty="0" err="1" smtClean="0"/>
                <a:t>Mturk</a:t>
              </a:r>
              <a:r>
                <a:rPr lang="en-GB" dirty="0" smtClean="0"/>
                <a:t> participants and ask to grade their viability</a:t>
              </a:r>
              <a:endParaRPr lang="en-GB" dirty="0"/>
            </a:p>
          </p:txBody>
        </p:sp>
        <p:cxnSp>
          <p:nvCxnSpPr>
            <p:cNvPr id="20" name="Straight Arrow Connector 19"/>
            <p:cNvCxnSpPr>
              <a:stCxn id="4" idx="3"/>
              <a:endCxn id="15" idx="1"/>
            </p:cNvCxnSpPr>
            <p:nvPr/>
          </p:nvCxnSpPr>
          <p:spPr>
            <a:xfrm>
              <a:off x="2747548" y="853437"/>
              <a:ext cx="605246" cy="10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" idx="3"/>
              <a:endCxn id="16" idx="1"/>
            </p:cNvCxnSpPr>
            <p:nvPr/>
          </p:nvCxnSpPr>
          <p:spPr>
            <a:xfrm>
              <a:off x="2747549" y="2497181"/>
              <a:ext cx="605245" cy="10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7" idx="3"/>
              <a:endCxn id="17" idx="1"/>
            </p:cNvCxnSpPr>
            <p:nvPr/>
          </p:nvCxnSpPr>
          <p:spPr>
            <a:xfrm flipV="1">
              <a:off x="2747549" y="4136027"/>
              <a:ext cx="605245" cy="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8" idx="3"/>
              <a:endCxn id="18" idx="1"/>
            </p:cNvCxnSpPr>
            <p:nvPr/>
          </p:nvCxnSpPr>
          <p:spPr>
            <a:xfrm flipV="1">
              <a:off x="2747548" y="5770514"/>
              <a:ext cx="605246" cy="141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/>
            <p:cNvSpPr/>
            <p:nvPr/>
          </p:nvSpPr>
          <p:spPr>
            <a:xfrm>
              <a:off x="6836224" y="92119"/>
              <a:ext cx="2786736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Content analysis</a:t>
              </a:r>
              <a:endParaRPr lang="en-GB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6836224" y="527547"/>
              <a:ext cx="2786736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Thematic analysis</a:t>
              </a:r>
              <a:endParaRPr lang="en-GB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6836223" y="963920"/>
              <a:ext cx="2786737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Demographics</a:t>
              </a:r>
              <a:endParaRPr lang="en-GB" dirty="0"/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6836222" y="2045692"/>
              <a:ext cx="2786739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Performance</a:t>
              </a:r>
              <a:endParaRPr lang="en-GB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6836222" y="2477311"/>
              <a:ext cx="2786740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Readability Scores</a:t>
              </a:r>
              <a:endParaRPr lang="en-GB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6836223" y="2910019"/>
              <a:ext cx="2786740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Coefficient of Variance</a:t>
              </a:r>
              <a:endParaRPr lang="en-GB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836222" y="3357423"/>
              <a:ext cx="2786740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PIL section sentiment</a:t>
              </a:r>
              <a:endParaRPr lang="en-GB" dirty="0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6853638" y="4085938"/>
              <a:ext cx="2786740" cy="35269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Revision Readability</a:t>
              </a:r>
              <a:endParaRPr lang="en-GB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6853638" y="4555928"/>
              <a:ext cx="2786741" cy="50128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Association: Sentence Readability - Performance</a:t>
              </a:r>
              <a:endParaRPr lang="en-GB" dirty="0"/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6836222" y="5164522"/>
              <a:ext cx="2786742" cy="50128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Association: Participant Skill - Performance</a:t>
              </a:r>
              <a:endParaRPr lang="en-GB" dirty="0"/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6836222" y="5777591"/>
              <a:ext cx="2786741" cy="83085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Association: Learning  &amp; Fatigue Effects - Performance</a:t>
              </a:r>
              <a:endParaRPr lang="en-GB" dirty="0"/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6836223" y="1404527"/>
              <a:ext cx="2786741" cy="50128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Association: Quality Perception-Comprehension</a:t>
              </a:r>
              <a:endParaRPr lang="en-GB" dirty="0"/>
            </a:p>
          </p:txBody>
        </p:sp>
        <p:cxnSp>
          <p:nvCxnSpPr>
            <p:cNvPr id="51" name="Straight Arrow Connector 50"/>
            <p:cNvCxnSpPr>
              <a:stCxn id="15" idx="3"/>
              <a:endCxn id="37" idx="1"/>
            </p:cNvCxnSpPr>
            <p:nvPr/>
          </p:nvCxnSpPr>
          <p:spPr>
            <a:xfrm flipV="1">
              <a:off x="6230978" y="268468"/>
              <a:ext cx="605246" cy="5860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15" idx="3"/>
              <a:endCxn id="38" idx="1"/>
            </p:cNvCxnSpPr>
            <p:nvPr/>
          </p:nvCxnSpPr>
          <p:spPr>
            <a:xfrm flipV="1">
              <a:off x="6230978" y="703896"/>
              <a:ext cx="605246" cy="15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15" idx="3"/>
              <a:endCxn id="39" idx="1"/>
            </p:cNvCxnSpPr>
            <p:nvPr/>
          </p:nvCxnSpPr>
          <p:spPr>
            <a:xfrm>
              <a:off x="6230978" y="854521"/>
              <a:ext cx="605245" cy="2857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stCxn id="15" idx="3"/>
              <a:endCxn id="48" idx="1"/>
            </p:cNvCxnSpPr>
            <p:nvPr/>
          </p:nvCxnSpPr>
          <p:spPr>
            <a:xfrm>
              <a:off x="6230978" y="854521"/>
              <a:ext cx="605245" cy="8006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16" idx="3"/>
              <a:endCxn id="40" idx="1"/>
            </p:cNvCxnSpPr>
            <p:nvPr/>
          </p:nvCxnSpPr>
          <p:spPr>
            <a:xfrm flipV="1">
              <a:off x="6230978" y="2222041"/>
              <a:ext cx="605244" cy="2762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16" idx="3"/>
              <a:endCxn id="41" idx="1"/>
            </p:cNvCxnSpPr>
            <p:nvPr/>
          </p:nvCxnSpPr>
          <p:spPr>
            <a:xfrm>
              <a:off x="6230978" y="2498265"/>
              <a:ext cx="605244" cy="1553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16" idx="3"/>
              <a:endCxn id="42" idx="1"/>
            </p:cNvCxnSpPr>
            <p:nvPr/>
          </p:nvCxnSpPr>
          <p:spPr>
            <a:xfrm>
              <a:off x="6230978" y="2498265"/>
              <a:ext cx="605245" cy="5881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16" idx="3"/>
              <a:endCxn id="43" idx="1"/>
            </p:cNvCxnSpPr>
            <p:nvPr/>
          </p:nvCxnSpPr>
          <p:spPr>
            <a:xfrm>
              <a:off x="6230978" y="2498265"/>
              <a:ext cx="605244" cy="1035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17" idx="3"/>
              <a:endCxn id="44" idx="1"/>
            </p:cNvCxnSpPr>
            <p:nvPr/>
          </p:nvCxnSpPr>
          <p:spPr>
            <a:xfrm>
              <a:off x="6230978" y="4136027"/>
              <a:ext cx="622660" cy="1262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17" idx="3"/>
              <a:endCxn id="45" idx="1"/>
            </p:cNvCxnSpPr>
            <p:nvPr/>
          </p:nvCxnSpPr>
          <p:spPr>
            <a:xfrm>
              <a:off x="6230978" y="4136027"/>
              <a:ext cx="622660" cy="6705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>
              <a:stCxn id="17" idx="3"/>
              <a:endCxn id="46" idx="1"/>
            </p:cNvCxnSpPr>
            <p:nvPr/>
          </p:nvCxnSpPr>
          <p:spPr>
            <a:xfrm>
              <a:off x="6230978" y="4136027"/>
              <a:ext cx="605244" cy="12791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17" idx="3"/>
              <a:endCxn id="47" idx="1"/>
            </p:cNvCxnSpPr>
            <p:nvPr/>
          </p:nvCxnSpPr>
          <p:spPr>
            <a:xfrm>
              <a:off x="6230978" y="4136027"/>
              <a:ext cx="605244" cy="20569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>
              <a:stCxn id="18" idx="3"/>
              <a:endCxn id="44" idx="1"/>
            </p:cNvCxnSpPr>
            <p:nvPr/>
          </p:nvCxnSpPr>
          <p:spPr>
            <a:xfrm flipV="1">
              <a:off x="6230978" y="4262287"/>
              <a:ext cx="622660" cy="15082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stCxn id="18" idx="3"/>
              <a:endCxn id="45" idx="1"/>
            </p:cNvCxnSpPr>
            <p:nvPr/>
          </p:nvCxnSpPr>
          <p:spPr>
            <a:xfrm flipV="1">
              <a:off x="6230978" y="4806572"/>
              <a:ext cx="622660" cy="9639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>
              <a:stCxn id="18" idx="3"/>
              <a:endCxn id="46" idx="1"/>
            </p:cNvCxnSpPr>
            <p:nvPr/>
          </p:nvCxnSpPr>
          <p:spPr>
            <a:xfrm flipV="1">
              <a:off x="6230978" y="5415166"/>
              <a:ext cx="605244" cy="355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18" idx="3"/>
              <a:endCxn id="47" idx="1"/>
            </p:cNvCxnSpPr>
            <p:nvPr/>
          </p:nvCxnSpPr>
          <p:spPr>
            <a:xfrm>
              <a:off x="6230978" y="5770514"/>
              <a:ext cx="605244" cy="4225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1756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866" y="82006"/>
            <a:ext cx="9364268" cy="669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22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1202" y="1672273"/>
            <a:ext cx="5903595" cy="35134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45915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159" y="0"/>
            <a:ext cx="61256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09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60688</TotalTime>
  <Words>442</Words>
  <Application>Microsoft Office PowerPoint</Application>
  <PresentationFormat>A4 Paper (210x297 mm)</PresentationFormat>
  <Paragraphs>103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Santos Sanchez F.</dc:creator>
  <cp:lastModifiedBy>Santos Sanchez F.</cp:lastModifiedBy>
  <cp:revision>28</cp:revision>
  <cp:lastPrinted>2019-08-02T12:42:29Z</cp:lastPrinted>
  <dcterms:created xsi:type="dcterms:W3CDTF">2019-07-09T12:51:36Z</dcterms:created>
  <dcterms:modified xsi:type="dcterms:W3CDTF">2020-01-15T20:05:43Z</dcterms:modified>
</cp:coreProperties>
</file>

<file path=docProps/thumbnail.jpeg>
</file>